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1" r:id="rId3"/>
    <p:sldId id="264" r:id="rId4"/>
    <p:sldId id="265" r:id="rId5"/>
    <p:sldId id="267" r:id="rId6"/>
    <p:sldId id="268" r:id="rId7"/>
    <p:sldId id="256" r:id="rId8"/>
    <p:sldId id="270" r:id="rId9"/>
    <p:sldId id="258" r:id="rId10"/>
    <p:sldId id="269" r:id="rId11"/>
    <p:sldId id="266" r:id="rId12"/>
    <p:sldId id="262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88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2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83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525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8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0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9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11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4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328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88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77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qzMGGnhFEnPFp1K6t1L2hln5ZdeXWB7k?usp=sharing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2763640" y="1528205"/>
            <a:ext cx="1777246" cy="304232"/>
          </a:xfrm>
          <a:prstGeom prst="wedgeRoundRectCallout">
            <a:avLst>
              <a:gd name="adj1" fmla="val 54693"/>
              <a:gd name="adj2" fmla="val 49642"/>
              <a:gd name="adj3" fmla="val 16667"/>
            </a:avLst>
          </a:prstGeom>
          <a:gradFill flip="none" rotWithShape="1">
            <a:gsLst>
              <a:gs pos="85000">
                <a:srgbClr val="FF3D3D"/>
              </a:gs>
              <a:gs pos="99000">
                <a:srgbClr val="FE8485"/>
              </a:gs>
            </a:gsLst>
            <a:path path="rect">
              <a:fillToRect t="100000" r="100000"/>
            </a:path>
            <a:tileRect l="-100000" b="-100000"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10</a:t>
            </a:r>
            <a:r>
              <a:rPr lang="ko-KR" altLang="en-US" sz="1200" b="1" dirty="0">
                <a:solidFill>
                  <a:prstClr val="white"/>
                </a:solidFill>
              </a:rPr>
              <a:t>조 </a:t>
            </a:r>
            <a:r>
              <a:rPr lang="en-US" altLang="ko-KR" sz="1200" b="1" dirty="0">
                <a:solidFill>
                  <a:prstClr val="white"/>
                </a:solidFill>
              </a:rPr>
              <a:t>BMI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03742" y="1599456"/>
            <a:ext cx="5938160" cy="2463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HEART SIGNAL </a:t>
            </a:r>
          </a:p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 descr="끈, 패션 액세서리, 매일 휴대, 손목시계이(가) 표시된 사진&#10;&#10;자동 생성된 설명">
            <a:extLst>
              <a:ext uri="{FF2B5EF4-FFF2-40B4-BE49-F238E27FC236}">
                <a16:creationId xmlns:a16="http://schemas.microsoft.com/office/drawing/2014/main" id="{6FED5F88-3462-E09B-A179-7230E885F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1353">
            <a:off x="4449863" y="1210445"/>
            <a:ext cx="4405973" cy="58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6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54739" y="137278"/>
            <a:ext cx="59381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PREVIEW</a:t>
            </a:r>
          </a:p>
        </p:txBody>
      </p:sp>
      <p:pic>
        <p:nvPicPr>
          <p:cNvPr id="2" name="KakaoTalk_20230730_110740518">
            <a:hlinkClick r:id="" action="ppaction://media"/>
            <a:extLst>
              <a:ext uri="{FF2B5EF4-FFF2-40B4-BE49-F238E27FC236}">
                <a16:creationId xmlns:a16="http://schemas.microsoft.com/office/drawing/2014/main" id="{2F13A901-E554-4BDD-3111-E8B8121B8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613" y="844412"/>
            <a:ext cx="10446774" cy="587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8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54739" y="137278"/>
            <a:ext cx="59381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HEART SIGNAL</a:t>
            </a:r>
          </a:p>
        </p:txBody>
      </p:sp>
      <p:sp>
        <p:nvSpPr>
          <p:cNvPr id="2" name="모서리가 둥근 직사각형 10">
            <a:extLst>
              <a:ext uri="{FF2B5EF4-FFF2-40B4-BE49-F238E27FC236}">
                <a16:creationId xmlns:a16="http://schemas.microsoft.com/office/drawing/2014/main" id="{033589A6-5626-B18F-E42A-C90BFDD2FC3A}"/>
              </a:ext>
            </a:extLst>
          </p:cNvPr>
          <p:cNvSpPr/>
          <p:nvPr/>
        </p:nvSpPr>
        <p:spPr>
          <a:xfrm>
            <a:off x="256683" y="1942727"/>
            <a:ext cx="3600000" cy="3600000"/>
          </a:xfrm>
          <a:prstGeom prst="round1Rect">
            <a:avLst>
              <a:gd name="adj" fmla="val 9336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7EDBDA-5288-704F-4B7B-C41C93BC72DE}"/>
              </a:ext>
            </a:extLst>
          </p:cNvPr>
          <p:cNvSpPr/>
          <p:nvPr/>
        </p:nvSpPr>
        <p:spPr>
          <a:xfrm>
            <a:off x="-336273" y="1194098"/>
            <a:ext cx="257599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기대효과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63C13C-305C-6B9F-EE3E-CD32A0BD07A9}"/>
              </a:ext>
            </a:extLst>
          </p:cNvPr>
          <p:cNvSpPr/>
          <p:nvPr/>
        </p:nvSpPr>
        <p:spPr>
          <a:xfrm>
            <a:off x="256683" y="5542727"/>
            <a:ext cx="3600000" cy="382212"/>
          </a:xfrm>
          <a:prstGeom prst="rect">
            <a:avLst/>
          </a:prstGeom>
          <a:gradFill flip="none" rotWithShape="1">
            <a:gsLst>
              <a:gs pos="94000">
                <a:srgbClr val="FF3D3D"/>
              </a:gs>
              <a:gs pos="100000">
                <a:srgbClr val="FE8485"/>
              </a:gs>
            </a:gsLst>
            <a:path path="rect">
              <a:fillToRect t="100000" r="100000"/>
            </a:path>
            <a:tileRect l="-100000" b="-100000"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997DD5-108D-9616-5EBC-15DDCC3D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6" y="2015412"/>
            <a:ext cx="3454814" cy="343366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89A33F1-A769-A878-5A29-98240669C5A6}"/>
              </a:ext>
            </a:extLst>
          </p:cNvPr>
          <p:cNvSpPr/>
          <p:nvPr/>
        </p:nvSpPr>
        <p:spPr>
          <a:xfrm>
            <a:off x="1916987" y="3588729"/>
            <a:ext cx="510989" cy="3406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D37E8-D80B-50E3-217E-22AF3BDBF1EF}"/>
              </a:ext>
            </a:extLst>
          </p:cNvPr>
          <p:cNvSpPr txBox="1"/>
          <p:nvPr/>
        </p:nvSpPr>
        <p:spPr>
          <a:xfrm>
            <a:off x="4267200" y="2015412"/>
            <a:ext cx="6849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본 메이커톤 대회에서는 벤치프레스에 한정되어 심박수에 근거한 개인별 맞춤 휴식시간과 적정 운동 강도를 제시하였지만 다른 운동들 또한 데이터를 수집하여 휴식 시간과 운동 강도를 제시 할 수 있을 것이다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과학적 사실을 기반으로 근성장에 효과적인 휴식 시간을 심박수를 기준으로 제시함으로써 근성장에 도움을 줄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45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9935" y="461016"/>
            <a:ext cx="423684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8B497-65CB-7E2E-533C-B27EEE6376E4}"/>
              </a:ext>
            </a:extLst>
          </p:cNvPr>
          <p:cNvSpPr txBox="1"/>
          <p:nvPr/>
        </p:nvSpPr>
        <p:spPr>
          <a:xfrm>
            <a:off x="3294255" y="560989"/>
            <a:ext cx="584041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HEART SIGNAL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F33B16-DE3B-7C91-D3FA-A563C051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657" y="2175490"/>
            <a:ext cx="3101609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6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54739" y="137278"/>
            <a:ext cx="59381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HEART SIGNAL</a:t>
            </a:r>
          </a:p>
        </p:txBody>
      </p:sp>
      <p:sp>
        <p:nvSpPr>
          <p:cNvPr id="7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728758" y="2379643"/>
            <a:ext cx="2830417" cy="2182832"/>
          </a:xfrm>
          <a:prstGeom prst="round1Rect">
            <a:avLst>
              <a:gd name="adj" fmla="val 9336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61265" y="5039184"/>
            <a:ext cx="257599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문제 인식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737008" y="4562474"/>
            <a:ext cx="2822167" cy="303213"/>
          </a:xfrm>
          <a:prstGeom prst="rect">
            <a:avLst/>
          </a:prstGeom>
          <a:gradFill flip="none" rotWithShape="1">
            <a:gsLst>
              <a:gs pos="94000">
                <a:srgbClr val="FF3D3D"/>
              </a:gs>
              <a:gs pos="100000">
                <a:srgbClr val="FE8485"/>
              </a:gs>
            </a:gsLst>
            <a:path path="rect">
              <a:fillToRect t="100000" r="100000"/>
            </a:path>
            <a:tileRect l="-100000" b="-100000"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9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4710970" y="2379643"/>
            <a:ext cx="2830417" cy="2182832"/>
          </a:xfrm>
          <a:prstGeom prst="round1Rect">
            <a:avLst>
              <a:gd name="adj" fmla="val 9336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4843477" y="5039184"/>
            <a:ext cx="257599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해결 방안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719220" y="4562474"/>
            <a:ext cx="2822167" cy="303213"/>
          </a:xfrm>
          <a:prstGeom prst="rect">
            <a:avLst/>
          </a:prstGeom>
          <a:gradFill flip="none" rotWithShape="1">
            <a:gsLst>
              <a:gs pos="94000">
                <a:srgbClr val="FF3D3D"/>
              </a:gs>
              <a:gs pos="100000">
                <a:srgbClr val="FE8485"/>
              </a:gs>
            </a:gsLst>
            <a:path path="rect">
              <a:fillToRect t="100000" r="100000"/>
            </a:path>
            <a:tileRect l="-100000" b="-100000"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3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8693182" y="2379643"/>
            <a:ext cx="2830417" cy="2182832"/>
          </a:xfrm>
          <a:prstGeom prst="round1Rect">
            <a:avLst>
              <a:gd name="adj" fmla="val 9336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825689" y="5039184"/>
            <a:ext cx="257599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기대효과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8701432" y="4562474"/>
            <a:ext cx="2822167" cy="303213"/>
          </a:xfrm>
          <a:prstGeom prst="rect">
            <a:avLst/>
          </a:prstGeom>
          <a:gradFill flip="none" rotWithShape="1">
            <a:gsLst>
              <a:gs pos="94000">
                <a:srgbClr val="FF3D3D"/>
              </a:gs>
              <a:gs pos="100000">
                <a:srgbClr val="FE8485"/>
              </a:gs>
            </a:gsLst>
            <a:path path="rect">
              <a:fillToRect t="100000" r="100000"/>
            </a:path>
            <a:tileRect l="-100000" b="-100000"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D25B26-5AE6-33F2-414C-7CCE96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689" y="2472898"/>
            <a:ext cx="2487770" cy="2009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D0AC44-1E0D-0F50-A552-0C18D0CE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33" y="2450486"/>
            <a:ext cx="2424339" cy="19990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08F4BE-E717-108D-305E-9818833F5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73" b="13187"/>
          <a:stretch/>
        </p:blipFill>
        <p:spPr>
          <a:xfrm>
            <a:off x="846162" y="2510951"/>
            <a:ext cx="2595608" cy="19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3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54739" y="137278"/>
            <a:ext cx="59381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HEART SIGNAL</a:t>
            </a:r>
          </a:p>
        </p:txBody>
      </p:sp>
      <p:sp>
        <p:nvSpPr>
          <p:cNvPr id="75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279809" y="1772976"/>
            <a:ext cx="3600000" cy="3600000"/>
          </a:xfrm>
          <a:prstGeom prst="round1Rect">
            <a:avLst>
              <a:gd name="adj" fmla="val 9336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-221013" y="1198010"/>
            <a:ext cx="257599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문제 인식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79808" y="5406942"/>
            <a:ext cx="3600001" cy="366185"/>
          </a:xfrm>
          <a:prstGeom prst="rect">
            <a:avLst/>
          </a:prstGeom>
          <a:gradFill flip="none" rotWithShape="1">
            <a:gsLst>
              <a:gs pos="94000">
                <a:srgbClr val="FF3D3D"/>
              </a:gs>
              <a:gs pos="100000">
                <a:srgbClr val="FE8485"/>
              </a:gs>
            </a:gsLst>
            <a:path path="rect">
              <a:fillToRect t="100000" r="100000"/>
            </a:path>
            <a:tileRect l="-100000" b="-100000"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349A4-6030-CD28-3752-7CCC7D0F4A2E}"/>
              </a:ext>
            </a:extLst>
          </p:cNvPr>
          <p:cNvSpPr txBox="1"/>
          <p:nvPr/>
        </p:nvSpPr>
        <p:spPr>
          <a:xfrm>
            <a:off x="4246075" y="1855695"/>
            <a:ext cx="744390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웨이트 트레이닝 진행 시 세트 간의 휴식 시간을 가지게 되는데 휴식 시간이 적절하지 않으면 운동 효율이 떨어질 수 있다</a:t>
            </a:r>
            <a:r>
              <a:rPr lang="en-US" altLang="ko-KR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사람마다 회복 속도가 다르기 때문에 통상적인 휴식 시간이 맞지 않을 수 있다</a:t>
            </a:r>
            <a:r>
              <a:rPr lang="en-US" altLang="ko-KR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운동을 적절한 강도로 잘 하고 있는지</a:t>
            </a:r>
            <a:r>
              <a:rPr lang="en-US" altLang="ko-KR" sz="2200" dirty="0"/>
              <a:t>, </a:t>
            </a:r>
            <a:r>
              <a:rPr lang="ko-KR" altLang="en-US" sz="2200" dirty="0"/>
              <a:t>어떤 식으로 운동을 해야 하는지</a:t>
            </a:r>
            <a:r>
              <a:rPr lang="en-US" altLang="ko-KR" sz="2200" dirty="0"/>
              <a:t> </a:t>
            </a:r>
            <a:r>
              <a:rPr lang="ko-KR" altLang="en-US" sz="2200" dirty="0"/>
              <a:t>잘 모를 수 있다</a:t>
            </a:r>
            <a:r>
              <a:rPr lang="en-US" altLang="ko-KR" sz="22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따라서 개인에게 맞는 휴식 시간을 찾아주고 운동을 적절한 강도로 하고 있는지 체크해주는 기기가 있다면 운동의 효율을 높일 수 있을 것이다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9760B6-B2C5-CE18-9447-C5E7FA8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" r="3510" b="2501"/>
          <a:stretch/>
        </p:blipFill>
        <p:spPr>
          <a:xfrm>
            <a:off x="395934" y="1886665"/>
            <a:ext cx="3367747" cy="34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54739" y="137278"/>
            <a:ext cx="59381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HEART SIGNAL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1DCB8979-B037-2772-5231-B2742214E4A2}"/>
              </a:ext>
            </a:extLst>
          </p:cNvPr>
          <p:cNvSpPr/>
          <p:nvPr/>
        </p:nvSpPr>
        <p:spPr>
          <a:xfrm>
            <a:off x="352659" y="1862070"/>
            <a:ext cx="3600000" cy="3600000"/>
          </a:xfrm>
          <a:prstGeom prst="round1Rect">
            <a:avLst>
              <a:gd name="adj" fmla="val 9336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7ECFA9-C14C-A1D0-D9E7-38F85E27DB0A}"/>
              </a:ext>
            </a:extLst>
          </p:cNvPr>
          <p:cNvSpPr/>
          <p:nvPr/>
        </p:nvSpPr>
        <p:spPr>
          <a:xfrm>
            <a:off x="-241706" y="1199107"/>
            <a:ext cx="257599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해결 방안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757792-4DE9-7A22-9D75-84A71E504EAA}"/>
              </a:ext>
            </a:extLst>
          </p:cNvPr>
          <p:cNvSpPr/>
          <p:nvPr/>
        </p:nvSpPr>
        <p:spPr>
          <a:xfrm>
            <a:off x="366487" y="5482932"/>
            <a:ext cx="3586171" cy="303213"/>
          </a:xfrm>
          <a:prstGeom prst="rect">
            <a:avLst/>
          </a:prstGeom>
          <a:gradFill flip="none" rotWithShape="1">
            <a:gsLst>
              <a:gs pos="94000">
                <a:srgbClr val="FF3D3D"/>
              </a:gs>
              <a:gs pos="100000">
                <a:srgbClr val="FE8485"/>
              </a:gs>
            </a:gsLst>
            <a:path path="rect">
              <a:fillToRect t="100000" r="100000"/>
            </a:path>
            <a:tileRect l="-100000" b="-100000"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05556-54D3-751F-B566-B38857E5FFCC}"/>
              </a:ext>
            </a:extLst>
          </p:cNvPr>
          <p:cNvSpPr txBox="1"/>
          <p:nvPr/>
        </p:nvSpPr>
        <p:spPr>
          <a:xfrm>
            <a:off x="4473388" y="1862070"/>
            <a:ext cx="68490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운동을 하면 심박수가 올라가고 휴식을 취할 시 심박수는 내려간다</a:t>
            </a:r>
            <a:r>
              <a:rPr lang="en-US" altLang="ko-KR" dirty="0"/>
              <a:t>. </a:t>
            </a:r>
            <a:r>
              <a:rPr lang="ko-KR" altLang="en-US" dirty="0"/>
              <a:t>이를 통해 휴식과 심박수 사이의 연관성이 있다고 생각했다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논문을 찾아본 결과 심박수 기준 휴식 시간과 고정 휴식 시간의 총 운동량 차이는 없었지만 휴식 시간은 심박수 기준이 더 적었다는 연구가 있음을 알게 되었다</a:t>
            </a:r>
            <a:r>
              <a:rPr lang="en-US" altLang="ko-KR" sz="1400" dirty="0"/>
              <a:t>.(</a:t>
            </a:r>
            <a:r>
              <a:rPr lang="ko-KR" altLang="en-US" sz="1400" dirty="0" err="1"/>
              <a:t>심박수기준</a:t>
            </a:r>
            <a:r>
              <a:rPr lang="ko-KR" altLang="en-US" sz="1400" dirty="0"/>
              <a:t> 세트간 휴식조건에 따른 벤치프레스 운동시 휴식시간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반복횟수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총운동량</a:t>
            </a:r>
            <a:r>
              <a:rPr lang="en-US" altLang="ko-KR" sz="1400" dirty="0"/>
              <a:t>, </a:t>
            </a:r>
            <a:r>
              <a:rPr lang="ko-KR" altLang="en-US" sz="1400" dirty="0"/>
              <a:t>및 근통증에 미치는 영향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정환종</a:t>
            </a:r>
            <a:r>
              <a:rPr lang="en-US" altLang="ko-KR" sz="1400" dirty="0"/>
              <a:t>, </a:t>
            </a:r>
            <a:r>
              <a:rPr lang="ko-KR" altLang="en-US" sz="1400" dirty="0"/>
              <a:t>최종인</a:t>
            </a:r>
            <a:r>
              <a:rPr lang="en-US" altLang="ko-KR" sz="1400" dirty="0"/>
              <a:t>, </a:t>
            </a:r>
            <a:r>
              <a:rPr lang="ko-KR" altLang="en-US" sz="1400" dirty="0"/>
              <a:t>김기홍</a:t>
            </a:r>
            <a:r>
              <a:rPr lang="en-US" altLang="ko-KR" sz="1400" dirty="0"/>
              <a:t>,</a:t>
            </a:r>
            <a:r>
              <a:rPr lang="ko-KR" altLang="en-US" sz="1400" dirty="0"/>
              <a:t>한국스포츠학회  한국스포츠학회지  제</a:t>
            </a:r>
            <a:r>
              <a:rPr lang="en-US" altLang="ko-KR" sz="1400" dirty="0"/>
              <a:t>18</a:t>
            </a:r>
            <a:r>
              <a:rPr lang="ko-KR" altLang="en-US" sz="1400" dirty="0"/>
              <a:t>권 제</a:t>
            </a:r>
            <a:r>
              <a:rPr lang="en-US" altLang="ko-KR" sz="1400" dirty="0"/>
              <a:t>4</a:t>
            </a:r>
            <a:r>
              <a:rPr lang="ko-KR" altLang="en-US" sz="1400" dirty="0"/>
              <a:t>호  </a:t>
            </a:r>
            <a:r>
              <a:rPr lang="en-US" altLang="ko-KR" sz="1400" dirty="0"/>
              <a:t>2020.12 pp.997-1008)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심박수 기준으로 실시한 휴식 방법이 더 효율적이고 심박수 회복은 개개인 마다 다르기 때문에 더 개인에게 맞는 휴식 시간을 제공할 수 있을 것이라고 생각했다</a:t>
            </a:r>
            <a:r>
              <a:rPr lang="en-US" altLang="ko-KR" dirty="0"/>
              <a:t>. </a:t>
            </a:r>
            <a:r>
              <a:rPr lang="ko-KR" altLang="en-US" dirty="0"/>
              <a:t>기준 </a:t>
            </a:r>
            <a:r>
              <a:rPr lang="ko-KR" altLang="en-US" dirty="0" err="1"/>
              <a:t>심박은</a:t>
            </a:r>
            <a:r>
              <a:rPr lang="ko-KR" altLang="en-US" dirty="0"/>
              <a:t> </a:t>
            </a:r>
            <a:r>
              <a:rPr lang="en-US" altLang="ko-KR" dirty="0"/>
              <a:t>101~105</a:t>
            </a:r>
            <a:r>
              <a:rPr lang="ko-KR" altLang="en-US" dirty="0"/>
              <a:t>로 설정하였다</a:t>
            </a:r>
            <a:r>
              <a:rPr lang="en-US" altLang="ko-KR" dirty="0"/>
              <a:t>.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Costill</a:t>
            </a:r>
            <a:r>
              <a:rPr lang="en-US" altLang="ko-KR" sz="1400" dirty="0"/>
              <a:t>, D. L., Kenney, W. L., &amp; Wilmore, J. (2008). Physiology of sport and exercise (Vol. 448, p. 449). Human kinetics.)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BE1C54-2CAF-16A7-1F1F-BEC9165D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5059"/>
            <a:ext cx="3406588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4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54739" y="137278"/>
            <a:ext cx="59381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HEART SIGNAL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1DCB8979-B037-2772-5231-B2742214E4A2}"/>
              </a:ext>
            </a:extLst>
          </p:cNvPr>
          <p:cNvSpPr/>
          <p:nvPr/>
        </p:nvSpPr>
        <p:spPr>
          <a:xfrm>
            <a:off x="352659" y="1862070"/>
            <a:ext cx="3600000" cy="3600000"/>
          </a:xfrm>
          <a:prstGeom prst="round1Rect">
            <a:avLst>
              <a:gd name="adj" fmla="val 9336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7ECFA9-C14C-A1D0-D9E7-38F85E27DB0A}"/>
              </a:ext>
            </a:extLst>
          </p:cNvPr>
          <p:cNvSpPr/>
          <p:nvPr/>
        </p:nvSpPr>
        <p:spPr>
          <a:xfrm>
            <a:off x="-241706" y="1199107"/>
            <a:ext cx="257599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해결 방안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757792-4DE9-7A22-9D75-84A71E504EAA}"/>
              </a:ext>
            </a:extLst>
          </p:cNvPr>
          <p:cNvSpPr/>
          <p:nvPr/>
        </p:nvSpPr>
        <p:spPr>
          <a:xfrm>
            <a:off x="366487" y="5482932"/>
            <a:ext cx="3586171" cy="303213"/>
          </a:xfrm>
          <a:prstGeom prst="rect">
            <a:avLst/>
          </a:prstGeom>
          <a:gradFill flip="none" rotWithShape="1">
            <a:gsLst>
              <a:gs pos="94000">
                <a:srgbClr val="FF3D3D"/>
              </a:gs>
              <a:gs pos="100000">
                <a:srgbClr val="FE8485"/>
              </a:gs>
            </a:gsLst>
            <a:path path="rect">
              <a:fillToRect t="100000" r="100000"/>
            </a:path>
            <a:tileRect l="-100000" b="-100000"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CONTENTS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05556-54D3-751F-B566-B38857E5FFCC}"/>
              </a:ext>
            </a:extLst>
          </p:cNvPr>
          <p:cNvSpPr txBox="1"/>
          <p:nvPr/>
        </p:nvSpPr>
        <p:spPr>
          <a:xfrm>
            <a:off x="4527177" y="2035059"/>
            <a:ext cx="684903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근비대적 측면에서 명확하게 개수나 중량설정에 관한 논문은 찾기 힘들었지만 적절한 운동 템포를 통해 근비대에 효과적인 운동을 할 수 있다는 논문이 있었다</a:t>
            </a:r>
            <a:r>
              <a:rPr lang="en-US" altLang="ko-KR" sz="1400" dirty="0"/>
              <a:t>.(The Influence of Movement Tempo </a:t>
            </a:r>
            <a:r>
              <a:rPr lang="en-US" altLang="ko-KR" sz="1400" dirty="0" err="1"/>
              <a:t>Druing</a:t>
            </a:r>
            <a:r>
              <a:rPr lang="en-US" altLang="ko-KR" sz="1400" dirty="0"/>
              <a:t> Resistance Training on Muscular </a:t>
            </a:r>
            <a:r>
              <a:rPr lang="en-US" altLang="ko-KR" sz="1400" dirty="0" err="1"/>
              <a:t>Strenth</a:t>
            </a:r>
            <a:r>
              <a:rPr lang="en-US" altLang="ko-KR" sz="1400" dirty="0"/>
              <a:t> and Hypertrophy Responses: A Review, 2021,Sports Medicine)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논문을 참고해 효율적인 운동 템포를 제안하여 근비대에 효율적인 운동을 할 수 있을 것으로 보인다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카르보넨</a:t>
            </a:r>
            <a:r>
              <a:rPr lang="ko-KR" altLang="en-US" dirty="0"/>
              <a:t> 공식을 통해 운동강도를 판단하는 기준을 제시하였다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A1DB4E6F-AC1D-F442-278B-F09DA86E6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54" y="4989714"/>
            <a:ext cx="7001146" cy="17312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7AFA45-7F4C-885C-3AAE-6CFEAE07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3" y="2035059"/>
            <a:ext cx="3452791" cy="325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5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154739" y="137278"/>
            <a:ext cx="59381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SYSTEM ARCHITECTURE</a:t>
            </a:r>
          </a:p>
        </p:txBody>
      </p:sp>
      <p:pic>
        <p:nvPicPr>
          <p:cNvPr id="5" name="그림 4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8CD4B095-2F71-36A2-CC70-0D301A75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70122" y="-1777004"/>
            <a:ext cx="5451756" cy="1154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3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641D0F-30A2-983A-B8F8-4C7844630FC5}"/>
              </a:ext>
            </a:extLst>
          </p:cNvPr>
          <p:cNvSpPr/>
          <p:nvPr/>
        </p:nvSpPr>
        <p:spPr>
          <a:xfrm>
            <a:off x="5254894" y="1181437"/>
            <a:ext cx="1215736" cy="5818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13B8AD-D5B7-9888-6704-B04E516956E2}"/>
              </a:ext>
            </a:extLst>
          </p:cNvPr>
          <p:cNvSpPr/>
          <p:nvPr/>
        </p:nvSpPr>
        <p:spPr>
          <a:xfrm>
            <a:off x="5254894" y="1974610"/>
            <a:ext cx="1215736" cy="5818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198E79-F656-E58C-BC58-38776F1821E8}"/>
              </a:ext>
            </a:extLst>
          </p:cNvPr>
          <p:cNvSpPr/>
          <p:nvPr/>
        </p:nvSpPr>
        <p:spPr>
          <a:xfrm>
            <a:off x="5254894" y="3557492"/>
            <a:ext cx="1215736" cy="5818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9D4FDC-15D8-2733-B44F-27227257D3D6}"/>
              </a:ext>
            </a:extLst>
          </p:cNvPr>
          <p:cNvSpPr/>
          <p:nvPr/>
        </p:nvSpPr>
        <p:spPr>
          <a:xfrm>
            <a:off x="5254894" y="2767783"/>
            <a:ext cx="1215736" cy="5818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C082B7-1BC4-732A-8261-0ED5F268F5E7}"/>
              </a:ext>
            </a:extLst>
          </p:cNvPr>
          <p:cNvSpPr/>
          <p:nvPr/>
        </p:nvSpPr>
        <p:spPr>
          <a:xfrm>
            <a:off x="5254894" y="5364835"/>
            <a:ext cx="1215736" cy="5818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59AE33F-D813-C831-0BD5-7180AC69655A}"/>
              </a:ext>
            </a:extLst>
          </p:cNvPr>
          <p:cNvSpPr/>
          <p:nvPr/>
        </p:nvSpPr>
        <p:spPr>
          <a:xfrm>
            <a:off x="5790864" y="4463286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8806283-A640-AE1D-CE2E-B32B6C38F4E1}"/>
              </a:ext>
            </a:extLst>
          </p:cNvPr>
          <p:cNvSpPr/>
          <p:nvPr/>
        </p:nvSpPr>
        <p:spPr>
          <a:xfrm>
            <a:off x="5790864" y="4782677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BA9135-CF03-B73F-E9B1-5194169A3FFD}"/>
              </a:ext>
            </a:extLst>
          </p:cNvPr>
          <p:cNvSpPr/>
          <p:nvPr/>
        </p:nvSpPr>
        <p:spPr>
          <a:xfrm>
            <a:off x="5784650" y="5173510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F847B3-7D74-453D-0DA0-BF8F2A76EF53}"/>
              </a:ext>
            </a:extLst>
          </p:cNvPr>
          <p:cNvSpPr/>
          <p:nvPr/>
        </p:nvSpPr>
        <p:spPr>
          <a:xfrm>
            <a:off x="6970623" y="1189371"/>
            <a:ext cx="1215736" cy="5818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690294-9D03-2FF0-D957-0DF545F57856}"/>
              </a:ext>
            </a:extLst>
          </p:cNvPr>
          <p:cNvSpPr/>
          <p:nvPr/>
        </p:nvSpPr>
        <p:spPr>
          <a:xfrm>
            <a:off x="6970623" y="1982544"/>
            <a:ext cx="1215736" cy="5818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8E695C-28F1-943F-9750-E2B0282C86B0}"/>
              </a:ext>
            </a:extLst>
          </p:cNvPr>
          <p:cNvSpPr/>
          <p:nvPr/>
        </p:nvSpPr>
        <p:spPr>
          <a:xfrm>
            <a:off x="6970623" y="3565426"/>
            <a:ext cx="1215736" cy="5818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FE5883-F4DD-A031-F055-B81D161168BE}"/>
              </a:ext>
            </a:extLst>
          </p:cNvPr>
          <p:cNvSpPr/>
          <p:nvPr/>
        </p:nvSpPr>
        <p:spPr>
          <a:xfrm>
            <a:off x="6970623" y="2775717"/>
            <a:ext cx="1215736" cy="5818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25FEB3-3F44-E558-CF4A-6EC46444650E}"/>
              </a:ext>
            </a:extLst>
          </p:cNvPr>
          <p:cNvSpPr/>
          <p:nvPr/>
        </p:nvSpPr>
        <p:spPr>
          <a:xfrm>
            <a:off x="6970623" y="5372769"/>
            <a:ext cx="1215736" cy="5818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5C5BC03-DFA0-4F3A-4A53-8DA33509C039}"/>
              </a:ext>
            </a:extLst>
          </p:cNvPr>
          <p:cNvSpPr/>
          <p:nvPr/>
        </p:nvSpPr>
        <p:spPr>
          <a:xfrm>
            <a:off x="7506593" y="4471220"/>
            <a:ext cx="45719" cy="457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A48C74-45A7-93A4-CAB6-FEF01A7FEE54}"/>
              </a:ext>
            </a:extLst>
          </p:cNvPr>
          <p:cNvSpPr/>
          <p:nvPr/>
        </p:nvSpPr>
        <p:spPr>
          <a:xfrm>
            <a:off x="7506593" y="4790611"/>
            <a:ext cx="45719" cy="457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80C4BB-7DFA-54A3-6AA6-240BC04F4E27}"/>
              </a:ext>
            </a:extLst>
          </p:cNvPr>
          <p:cNvSpPr/>
          <p:nvPr/>
        </p:nvSpPr>
        <p:spPr>
          <a:xfrm>
            <a:off x="7500379" y="5181444"/>
            <a:ext cx="45719" cy="4571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1D332F-7B5F-552E-1D16-3AA01B67CF22}"/>
              </a:ext>
            </a:extLst>
          </p:cNvPr>
          <p:cNvSpPr/>
          <p:nvPr/>
        </p:nvSpPr>
        <p:spPr>
          <a:xfrm>
            <a:off x="8686352" y="1181437"/>
            <a:ext cx="1215736" cy="5818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1E8B72-2690-83F2-559A-7DFADA7F673F}"/>
              </a:ext>
            </a:extLst>
          </p:cNvPr>
          <p:cNvSpPr/>
          <p:nvPr/>
        </p:nvSpPr>
        <p:spPr>
          <a:xfrm>
            <a:off x="8686352" y="1974610"/>
            <a:ext cx="1215736" cy="5818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3D672C-C9BA-6E89-9F1F-374D0A98E3B4}"/>
              </a:ext>
            </a:extLst>
          </p:cNvPr>
          <p:cNvSpPr/>
          <p:nvPr/>
        </p:nvSpPr>
        <p:spPr>
          <a:xfrm>
            <a:off x="8686352" y="3557492"/>
            <a:ext cx="1215736" cy="5818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04BE71-C6BA-598E-7704-50571A18E175}"/>
              </a:ext>
            </a:extLst>
          </p:cNvPr>
          <p:cNvSpPr/>
          <p:nvPr/>
        </p:nvSpPr>
        <p:spPr>
          <a:xfrm>
            <a:off x="8686352" y="2767783"/>
            <a:ext cx="1215736" cy="5818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69FF5F-8F27-DB08-1E0C-8663D717A649}"/>
              </a:ext>
            </a:extLst>
          </p:cNvPr>
          <p:cNvSpPr/>
          <p:nvPr/>
        </p:nvSpPr>
        <p:spPr>
          <a:xfrm>
            <a:off x="8686352" y="5364835"/>
            <a:ext cx="1215736" cy="5818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A217C9E-370A-D610-D966-B7B29FCD6F87}"/>
              </a:ext>
            </a:extLst>
          </p:cNvPr>
          <p:cNvSpPr/>
          <p:nvPr/>
        </p:nvSpPr>
        <p:spPr>
          <a:xfrm>
            <a:off x="9222322" y="4463286"/>
            <a:ext cx="45719" cy="4571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6E491BD-9949-CDC1-21D5-9053A94F8855}"/>
              </a:ext>
            </a:extLst>
          </p:cNvPr>
          <p:cNvSpPr/>
          <p:nvPr/>
        </p:nvSpPr>
        <p:spPr>
          <a:xfrm>
            <a:off x="9222322" y="4782677"/>
            <a:ext cx="45719" cy="4571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BC4D3F2-467D-2DC8-8ABF-5FE5B61343C7}"/>
              </a:ext>
            </a:extLst>
          </p:cNvPr>
          <p:cNvSpPr/>
          <p:nvPr/>
        </p:nvSpPr>
        <p:spPr>
          <a:xfrm>
            <a:off x="9216108" y="5173510"/>
            <a:ext cx="45719" cy="4571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5BC252-5E86-2C17-4285-2BA03E161415}"/>
              </a:ext>
            </a:extLst>
          </p:cNvPr>
          <p:cNvSpPr/>
          <p:nvPr/>
        </p:nvSpPr>
        <p:spPr>
          <a:xfrm>
            <a:off x="10438774" y="1181437"/>
            <a:ext cx="1215736" cy="5818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B7601B-140F-C1DE-6268-E0109FB3C84E}"/>
              </a:ext>
            </a:extLst>
          </p:cNvPr>
          <p:cNvSpPr/>
          <p:nvPr/>
        </p:nvSpPr>
        <p:spPr>
          <a:xfrm>
            <a:off x="10438774" y="1974610"/>
            <a:ext cx="1215736" cy="5818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7EA551-3B03-C420-0E32-0DFCCE4FF109}"/>
              </a:ext>
            </a:extLst>
          </p:cNvPr>
          <p:cNvSpPr/>
          <p:nvPr/>
        </p:nvSpPr>
        <p:spPr>
          <a:xfrm>
            <a:off x="10438774" y="3557492"/>
            <a:ext cx="1215736" cy="5818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0730A04-262E-A894-A382-4FA5E9A099F8}"/>
              </a:ext>
            </a:extLst>
          </p:cNvPr>
          <p:cNvSpPr/>
          <p:nvPr/>
        </p:nvSpPr>
        <p:spPr>
          <a:xfrm>
            <a:off x="10438774" y="2767783"/>
            <a:ext cx="1215736" cy="5818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B73B2E-4785-ED69-7EC7-1697A404F3A3}"/>
              </a:ext>
            </a:extLst>
          </p:cNvPr>
          <p:cNvSpPr/>
          <p:nvPr/>
        </p:nvSpPr>
        <p:spPr>
          <a:xfrm>
            <a:off x="10438774" y="5364835"/>
            <a:ext cx="1215736" cy="5818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209D8C5-24DE-7DA6-280E-AA4E3D2DDD0B}"/>
              </a:ext>
            </a:extLst>
          </p:cNvPr>
          <p:cNvSpPr/>
          <p:nvPr/>
        </p:nvSpPr>
        <p:spPr>
          <a:xfrm>
            <a:off x="10974744" y="4463286"/>
            <a:ext cx="45719" cy="457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3733193-1B02-5782-7365-AFDCEED67F91}"/>
              </a:ext>
            </a:extLst>
          </p:cNvPr>
          <p:cNvSpPr/>
          <p:nvPr/>
        </p:nvSpPr>
        <p:spPr>
          <a:xfrm>
            <a:off x="10974744" y="4782677"/>
            <a:ext cx="45719" cy="457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2670DAE-A9E0-D143-5B80-BE2C943C4E1C}"/>
              </a:ext>
            </a:extLst>
          </p:cNvPr>
          <p:cNvSpPr/>
          <p:nvPr/>
        </p:nvSpPr>
        <p:spPr>
          <a:xfrm>
            <a:off x="10968530" y="5173510"/>
            <a:ext cx="45719" cy="457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C30B25-F5A4-2A19-BA77-0E43DD3B3B11}"/>
              </a:ext>
            </a:extLst>
          </p:cNvPr>
          <p:cNvSpPr txBox="1"/>
          <p:nvPr/>
        </p:nvSpPr>
        <p:spPr>
          <a:xfrm>
            <a:off x="5254894" y="540215"/>
            <a:ext cx="12157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first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A032C1-C58F-E010-4E8F-BDF0AEB856AC}"/>
              </a:ext>
            </a:extLst>
          </p:cNvPr>
          <p:cNvSpPr txBox="1"/>
          <p:nvPr/>
        </p:nvSpPr>
        <p:spPr>
          <a:xfrm>
            <a:off x="6938230" y="529732"/>
            <a:ext cx="12157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second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287F-F4EE-7521-5A9A-259DF72D5463}"/>
              </a:ext>
            </a:extLst>
          </p:cNvPr>
          <p:cNvSpPr txBox="1"/>
          <p:nvPr/>
        </p:nvSpPr>
        <p:spPr>
          <a:xfrm>
            <a:off x="8653959" y="540215"/>
            <a:ext cx="12157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third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FDA569-9C25-7989-094A-27DF38A75C6B}"/>
              </a:ext>
            </a:extLst>
          </p:cNvPr>
          <p:cNvSpPr txBox="1"/>
          <p:nvPr/>
        </p:nvSpPr>
        <p:spPr>
          <a:xfrm>
            <a:off x="10406381" y="540215"/>
            <a:ext cx="121573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fourth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AAC6288-8C0C-00B8-A850-1D5052A4419D}"/>
              </a:ext>
            </a:extLst>
          </p:cNvPr>
          <p:cNvSpPr/>
          <p:nvPr/>
        </p:nvSpPr>
        <p:spPr>
          <a:xfrm>
            <a:off x="8489372" y="238991"/>
            <a:ext cx="1641764" cy="60580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8C9736-3BC0-7021-CF15-0C226A224668}"/>
              </a:ext>
            </a:extLst>
          </p:cNvPr>
          <p:cNvSpPr txBox="1"/>
          <p:nvPr/>
        </p:nvSpPr>
        <p:spPr>
          <a:xfrm>
            <a:off x="5455853" y="1261320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3D005-7489-4E83-5F1A-AD8030412391}"/>
              </a:ext>
            </a:extLst>
          </p:cNvPr>
          <p:cNvSpPr txBox="1"/>
          <p:nvPr/>
        </p:nvSpPr>
        <p:spPr>
          <a:xfrm>
            <a:off x="5442944" y="2089280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2030BD-B07A-3A13-385B-340848758BF4}"/>
              </a:ext>
            </a:extLst>
          </p:cNvPr>
          <p:cNvSpPr txBox="1"/>
          <p:nvPr/>
        </p:nvSpPr>
        <p:spPr>
          <a:xfrm>
            <a:off x="5431416" y="2830752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F1BB2A-DDF9-35D5-70BE-70F672ED4631}"/>
              </a:ext>
            </a:extLst>
          </p:cNvPr>
          <p:cNvSpPr txBox="1"/>
          <p:nvPr/>
        </p:nvSpPr>
        <p:spPr>
          <a:xfrm>
            <a:off x="5442943" y="5420696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01560B-03A4-94A0-1F2E-D457F0C50507}"/>
              </a:ext>
            </a:extLst>
          </p:cNvPr>
          <p:cNvSpPr txBox="1"/>
          <p:nvPr/>
        </p:nvSpPr>
        <p:spPr>
          <a:xfrm>
            <a:off x="5455852" y="3666599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712A5-A75C-655A-A1E5-965C3EB0ABE7}"/>
              </a:ext>
            </a:extLst>
          </p:cNvPr>
          <p:cNvSpPr txBox="1"/>
          <p:nvPr/>
        </p:nvSpPr>
        <p:spPr>
          <a:xfrm>
            <a:off x="7197366" y="1283752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16342D-C424-E739-5DFD-04411D7A9EB9}"/>
              </a:ext>
            </a:extLst>
          </p:cNvPr>
          <p:cNvSpPr txBox="1"/>
          <p:nvPr/>
        </p:nvSpPr>
        <p:spPr>
          <a:xfrm>
            <a:off x="7184457" y="2111712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81E50-DC25-FE3D-504F-4E512633106A}"/>
              </a:ext>
            </a:extLst>
          </p:cNvPr>
          <p:cNvSpPr txBox="1"/>
          <p:nvPr/>
        </p:nvSpPr>
        <p:spPr>
          <a:xfrm>
            <a:off x="7172929" y="2853184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4EA40C-E9A3-78D0-2D82-F26F25EDB2EE}"/>
              </a:ext>
            </a:extLst>
          </p:cNvPr>
          <p:cNvSpPr txBox="1"/>
          <p:nvPr/>
        </p:nvSpPr>
        <p:spPr>
          <a:xfrm>
            <a:off x="7184456" y="5443128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A21704-2565-283E-1117-A42FC94EF67C}"/>
              </a:ext>
            </a:extLst>
          </p:cNvPr>
          <p:cNvSpPr txBox="1"/>
          <p:nvPr/>
        </p:nvSpPr>
        <p:spPr>
          <a:xfrm>
            <a:off x="7197365" y="3689031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3CC1AE-1291-B3C7-B7BC-6F302BCFA940}"/>
              </a:ext>
            </a:extLst>
          </p:cNvPr>
          <p:cNvSpPr txBox="1"/>
          <p:nvPr/>
        </p:nvSpPr>
        <p:spPr>
          <a:xfrm>
            <a:off x="8932549" y="1261320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B19FE4-D8D3-3324-0870-1F3CF0D4BE9B}"/>
              </a:ext>
            </a:extLst>
          </p:cNvPr>
          <p:cNvSpPr txBox="1"/>
          <p:nvPr/>
        </p:nvSpPr>
        <p:spPr>
          <a:xfrm>
            <a:off x="8919640" y="2089280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AAC82E-1CA1-65EB-C967-848F8AD5D21C}"/>
              </a:ext>
            </a:extLst>
          </p:cNvPr>
          <p:cNvSpPr txBox="1"/>
          <p:nvPr/>
        </p:nvSpPr>
        <p:spPr>
          <a:xfrm>
            <a:off x="8908112" y="2830752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1578B9-D31F-8200-6850-BA95428DF1DD}"/>
              </a:ext>
            </a:extLst>
          </p:cNvPr>
          <p:cNvSpPr txBox="1"/>
          <p:nvPr/>
        </p:nvSpPr>
        <p:spPr>
          <a:xfrm>
            <a:off x="8919639" y="5420696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7818DF-2DE0-828E-A4D4-BBBEA36ADC5B}"/>
              </a:ext>
            </a:extLst>
          </p:cNvPr>
          <p:cNvSpPr txBox="1"/>
          <p:nvPr/>
        </p:nvSpPr>
        <p:spPr>
          <a:xfrm>
            <a:off x="8932548" y="3666599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BBC59A-12CA-FDB5-5C4E-7DDC8FAA9CF5}"/>
              </a:ext>
            </a:extLst>
          </p:cNvPr>
          <p:cNvSpPr txBox="1"/>
          <p:nvPr/>
        </p:nvSpPr>
        <p:spPr>
          <a:xfrm>
            <a:off x="10663919" y="1261320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355F88-7756-E0FB-A775-A1D3AC21C4E8}"/>
              </a:ext>
            </a:extLst>
          </p:cNvPr>
          <p:cNvSpPr txBox="1"/>
          <p:nvPr/>
        </p:nvSpPr>
        <p:spPr>
          <a:xfrm>
            <a:off x="10651010" y="2089280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064F99-541E-8FA1-A0AB-C2F85625AAAE}"/>
              </a:ext>
            </a:extLst>
          </p:cNvPr>
          <p:cNvSpPr txBox="1"/>
          <p:nvPr/>
        </p:nvSpPr>
        <p:spPr>
          <a:xfrm>
            <a:off x="10639482" y="2830752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28E6C9-E967-60F5-BE2F-0705371FAD0E}"/>
              </a:ext>
            </a:extLst>
          </p:cNvPr>
          <p:cNvSpPr txBox="1"/>
          <p:nvPr/>
        </p:nvSpPr>
        <p:spPr>
          <a:xfrm>
            <a:off x="10651009" y="5420696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CED6DD-6712-8D56-A153-011CDB363C13}"/>
              </a:ext>
            </a:extLst>
          </p:cNvPr>
          <p:cNvSpPr txBox="1"/>
          <p:nvPr/>
        </p:nvSpPr>
        <p:spPr>
          <a:xfrm>
            <a:off x="10663918" y="3666599"/>
            <a:ext cx="114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8CCE04-F455-C211-BE84-6F1B83A6BDE7}"/>
              </a:ext>
            </a:extLst>
          </p:cNvPr>
          <p:cNvSpPr txBox="1"/>
          <p:nvPr/>
        </p:nvSpPr>
        <p:spPr>
          <a:xfrm>
            <a:off x="8938661" y="63676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답지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0D668AE-8E86-CBFD-5538-C21B744516AD}"/>
              </a:ext>
            </a:extLst>
          </p:cNvPr>
          <p:cNvSpPr/>
          <p:nvPr/>
        </p:nvSpPr>
        <p:spPr>
          <a:xfrm>
            <a:off x="5254894" y="6120245"/>
            <a:ext cx="3085462" cy="929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02FC1D9-AD5D-3BE9-B0FB-E8C32827EBDA}"/>
              </a:ext>
            </a:extLst>
          </p:cNvPr>
          <p:cNvSpPr/>
          <p:nvPr/>
        </p:nvSpPr>
        <p:spPr>
          <a:xfrm>
            <a:off x="10350337" y="6115349"/>
            <a:ext cx="1420021" cy="1015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5A010A-61E5-2608-5435-851776937DA0}"/>
              </a:ext>
            </a:extLst>
          </p:cNvPr>
          <p:cNvSpPr txBox="1"/>
          <p:nvPr/>
        </p:nvSpPr>
        <p:spPr>
          <a:xfrm flipH="1">
            <a:off x="3080255" y="5842955"/>
            <a:ext cx="227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030A0"/>
                </a:solidFill>
              </a:rPr>
              <a:t>나머지 데이터 학습    </a:t>
            </a:r>
            <a:r>
              <a:rPr lang="en-US" altLang="ko-KR" b="1" dirty="0">
                <a:solidFill>
                  <a:srgbClr val="7030A0"/>
                </a:solidFill>
              </a:rPr>
              <a:t> </a:t>
            </a:r>
            <a:r>
              <a:rPr lang="ko-KR" altLang="en-US" b="1" dirty="0">
                <a:solidFill>
                  <a:srgbClr val="7030A0"/>
                </a:solidFill>
              </a:rPr>
              <a:t>가중치 업데이트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AF4E6D-031B-37A3-4F05-21B891739C9C}"/>
              </a:ext>
            </a:extLst>
          </p:cNvPr>
          <p:cNvSpPr/>
          <p:nvPr/>
        </p:nvSpPr>
        <p:spPr>
          <a:xfrm flipH="1">
            <a:off x="569883" y="0"/>
            <a:ext cx="74353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 descr="도표, 라인, 원이(가) 표시된 사진&#10;&#10;자동 생성된 설명">
            <a:extLst>
              <a:ext uri="{FF2B5EF4-FFF2-40B4-BE49-F238E27FC236}">
                <a16:creationId xmlns:a16="http://schemas.microsoft.com/office/drawing/2014/main" id="{254CF662-65E7-A4F4-9988-2A103D8CE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7" y="946914"/>
            <a:ext cx="4938867" cy="329257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6A7FCAC-567F-EE2B-F637-A91C0CDC28FC}"/>
              </a:ext>
            </a:extLst>
          </p:cNvPr>
          <p:cNvSpPr txBox="1"/>
          <p:nvPr/>
        </p:nvSpPr>
        <p:spPr>
          <a:xfrm>
            <a:off x="974065" y="91715"/>
            <a:ext cx="3151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Deep learning</a:t>
            </a:r>
            <a:endParaRPr lang="ko-KR" altLang="en-US" sz="30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1F17A29-D14A-DA61-0710-5279D765A9FF}"/>
              </a:ext>
            </a:extLst>
          </p:cNvPr>
          <p:cNvSpPr/>
          <p:nvPr/>
        </p:nvSpPr>
        <p:spPr>
          <a:xfrm>
            <a:off x="154105" y="946914"/>
            <a:ext cx="4938866" cy="329257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42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6D8EA6-944B-D32A-7FCA-46A07119D0E4}"/>
              </a:ext>
            </a:extLst>
          </p:cNvPr>
          <p:cNvSpPr/>
          <p:nvPr/>
        </p:nvSpPr>
        <p:spPr>
          <a:xfrm flipH="1">
            <a:off x="569883" y="0"/>
            <a:ext cx="74353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87DCC-19CA-48D5-06DB-94DCA4E744A1}"/>
              </a:ext>
            </a:extLst>
          </p:cNvPr>
          <p:cNvSpPr txBox="1"/>
          <p:nvPr/>
        </p:nvSpPr>
        <p:spPr>
          <a:xfrm>
            <a:off x="1019092" y="156166"/>
            <a:ext cx="111167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/>
              <a:t>Deep learning   </a:t>
            </a:r>
            <a:r>
              <a:rPr lang="en-US" altLang="ko-KR" sz="1200" b="1" dirty="0">
                <a:hlinkClick r:id="rId2"/>
              </a:rPr>
              <a:t>https://colab.research.google.com/drive/1qzMGGnhFEnPFp1K6t1L2hln5ZdeXWB7k?usp=sharing</a:t>
            </a:r>
            <a:r>
              <a:rPr lang="en-US" altLang="ko-KR" sz="1200" b="1" dirty="0"/>
              <a:t>  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A1867-6F75-9AC7-F81F-206F08774FF5}"/>
              </a:ext>
            </a:extLst>
          </p:cNvPr>
          <p:cNvSpPr txBox="1"/>
          <p:nvPr/>
        </p:nvSpPr>
        <p:spPr>
          <a:xfrm>
            <a:off x="1203392" y="4535867"/>
            <a:ext cx="106657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파라미터와 뉴런의 수 </a:t>
            </a:r>
            <a:r>
              <a:rPr lang="en-US" altLang="ko-KR" dirty="0"/>
              <a:t>,</a:t>
            </a:r>
            <a:r>
              <a:rPr lang="ko-KR" altLang="en-US" dirty="0"/>
              <a:t>은닉층의 수를 조절하여 </a:t>
            </a:r>
            <a:r>
              <a:rPr lang="en-US" altLang="ko-KR" dirty="0"/>
              <a:t>N</a:t>
            </a:r>
            <a:r>
              <a:rPr lang="ko-KR" altLang="en-US" dirty="0"/>
              <a:t>번째 휴식 시간마다 </a:t>
            </a:r>
            <a:endParaRPr lang="en-US" altLang="ko-KR" dirty="0"/>
          </a:p>
          <a:p>
            <a:r>
              <a:rPr lang="ko-KR" altLang="en-US" dirty="0"/>
              <a:t>최적 모델이 다르므로 </a:t>
            </a:r>
            <a:r>
              <a:rPr lang="en-US" altLang="ko-KR" dirty="0"/>
              <a:t>4</a:t>
            </a:r>
            <a:r>
              <a:rPr lang="ko-KR" altLang="en-US" dirty="0"/>
              <a:t>개의 모델을 만들어줍니다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과거의 데이터를 학습하여 패턴을 익힌 후 어제의 데이터를 이용해서 오늘의 휴식 시간을 예측합니다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근성장이 효과적으로 </a:t>
            </a:r>
            <a:r>
              <a:rPr lang="ko-KR" altLang="en-US" dirty="0" err="1"/>
              <a:t>이뤄질수</a:t>
            </a:r>
            <a:r>
              <a:rPr lang="ko-KR" altLang="en-US" dirty="0"/>
              <a:t> 있도록 해주는 예측한 휴식 시간과</a:t>
            </a:r>
            <a:endParaRPr lang="en-US" altLang="ko-KR" dirty="0"/>
          </a:p>
          <a:p>
            <a:r>
              <a:rPr lang="ko-KR" altLang="en-US" dirty="0"/>
              <a:t>오늘의 휴식 시간을 비교하여 신체 능력의 향상 정도도 파악할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D3A30-3064-55EB-9D72-6DBC313ECCCC}"/>
              </a:ext>
            </a:extLst>
          </p:cNvPr>
          <p:cNvSpPr txBox="1"/>
          <p:nvPr/>
        </p:nvSpPr>
        <p:spPr>
          <a:xfrm>
            <a:off x="1019093" y="839017"/>
            <a:ext cx="110343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Multulayer</a:t>
            </a:r>
            <a:r>
              <a:rPr lang="en-US" altLang="ko-KR" dirty="0"/>
              <a:t> Neural Network </a:t>
            </a:r>
            <a:r>
              <a:rPr lang="ko-KR" altLang="en-US" dirty="0"/>
              <a:t>에서 최적화 함수로 </a:t>
            </a:r>
            <a:r>
              <a:rPr lang="en-US" altLang="ko-KR" dirty="0" err="1"/>
              <a:t>adam</a:t>
            </a:r>
            <a:r>
              <a:rPr lang="ko-KR" altLang="en-US" dirty="0"/>
              <a:t>을 사용한 이유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빠른 수렴 속도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Adam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기본적으로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(learning rate)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조정하는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Adaptive Learning Rate Optimization </a:t>
            </a: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     알고리즘입니다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특성으로 인해 수렴 속도가 빨라집니다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Adam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각각의 매개변수에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     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대해 자동으로 조정하여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과정 중에 일반적으로 더 빠르게 최적화 지점에 도달할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조절된 모멘텀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Adam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모멘텀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(momentum)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과 비슷한 방식으로 이전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그래디언트의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지수적 평균을 사용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     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하여 최적화를 진행합니다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모멘텀 기법은 지역 최소값에서 빠져나오고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학습을 안정적으로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만드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     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는데 도움이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강요가 적음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Adam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하나의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하이퍼파라미터만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갖고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보통의 경우 기본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값으로 설정해도 잘 작동합니다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하이퍼파라미터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튜닝에 드는 시간과 노력을 줄여줍니다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A5D707-F577-C5AC-AEFA-BE2F75BF1B02}"/>
              </a:ext>
            </a:extLst>
          </p:cNvPr>
          <p:cNvSpPr/>
          <p:nvPr/>
        </p:nvSpPr>
        <p:spPr>
          <a:xfrm>
            <a:off x="644236" y="4255337"/>
            <a:ext cx="11547764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21749E-DCDA-6899-9D40-17F8A3077CEE}"/>
              </a:ext>
            </a:extLst>
          </p:cNvPr>
          <p:cNvSpPr/>
          <p:nvPr/>
        </p:nvSpPr>
        <p:spPr>
          <a:xfrm>
            <a:off x="1019092" y="4753547"/>
            <a:ext cx="74353" cy="1288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E1A903-074F-53CC-F8D6-143AE818C0DC}"/>
              </a:ext>
            </a:extLst>
          </p:cNvPr>
          <p:cNvSpPr/>
          <p:nvPr/>
        </p:nvSpPr>
        <p:spPr>
          <a:xfrm>
            <a:off x="1025054" y="5468639"/>
            <a:ext cx="74353" cy="1288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7085A8-884C-143E-1CFB-6E8C0995E2A8}"/>
              </a:ext>
            </a:extLst>
          </p:cNvPr>
          <p:cNvSpPr/>
          <p:nvPr/>
        </p:nvSpPr>
        <p:spPr>
          <a:xfrm>
            <a:off x="1019093" y="6102083"/>
            <a:ext cx="74353" cy="1288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1BA27F-AAE6-3C98-F001-0FF2FE4D6062}"/>
              </a:ext>
            </a:extLst>
          </p:cNvPr>
          <p:cNvSpPr txBox="1"/>
          <p:nvPr/>
        </p:nvSpPr>
        <p:spPr>
          <a:xfrm rot="10800000">
            <a:off x="56137" y="488373"/>
            <a:ext cx="461665" cy="5050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Algorithm            Neuron            Network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704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1D42416-6EAB-15A8-5416-2147C2DD80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19017" r="2236" b="2436"/>
          <a:stretch/>
        </p:blipFill>
        <p:spPr>
          <a:xfrm>
            <a:off x="17675" y="1685925"/>
            <a:ext cx="2841349" cy="2225675"/>
          </a:xfrm>
          <a:prstGeom prst="rect">
            <a:avLst/>
          </a:prstGeom>
        </p:spPr>
      </p:pic>
      <p:pic>
        <p:nvPicPr>
          <p:cNvPr id="7" name="그림 6" descr="스크린샷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BD3F25AC-A891-2E5E-6144-CF9D50715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/>
          <a:stretch/>
        </p:blipFill>
        <p:spPr>
          <a:xfrm>
            <a:off x="3051175" y="1685925"/>
            <a:ext cx="2863850" cy="2281238"/>
          </a:xfrm>
          <a:prstGeom prst="rect">
            <a:avLst/>
          </a:prstGeom>
        </p:spPr>
      </p:pic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DE00C96-FC40-98B9-596B-A66756BF99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1426" r="-2462" b="-4516"/>
          <a:stretch/>
        </p:blipFill>
        <p:spPr>
          <a:xfrm>
            <a:off x="6088380" y="1710325"/>
            <a:ext cx="2921000" cy="2351723"/>
          </a:xfrm>
          <a:prstGeom prst="rect">
            <a:avLst/>
          </a:prstGeom>
        </p:spPr>
      </p:pic>
      <p:pic>
        <p:nvPicPr>
          <p:cNvPr id="15" name="그림 14" descr="스크린샷, 텍스트, 직사각형, 라인이(가) 표시된 사진&#10;&#10;자동 생성된 설명">
            <a:extLst>
              <a:ext uri="{FF2B5EF4-FFF2-40B4-BE49-F238E27FC236}">
                <a16:creationId xmlns:a16="http://schemas.microsoft.com/office/drawing/2014/main" id="{990CE8CE-C2BF-A455-FC36-70541641E9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t="1974" r="924"/>
          <a:stretch/>
        </p:blipFill>
        <p:spPr>
          <a:xfrm>
            <a:off x="17675" y="4198208"/>
            <a:ext cx="2962085" cy="2207632"/>
          </a:xfrm>
          <a:prstGeom prst="rect">
            <a:avLst/>
          </a:prstGeom>
        </p:spPr>
      </p:pic>
      <p:pic>
        <p:nvPicPr>
          <p:cNvPr id="17" name="그림 16" descr="스크린샷, 텍스트, 라인, 도표이(가) 표시된 사진&#10;&#10;자동 생성된 설명">
            <a:extLst>
              <a:ext uri="{FF2B5EF4-FFF2-40B4-BE49-F238E27FC236}">
                <a16:creationId xmlns:a16="http://schemas.microsoft.com/office/drawing/2014/main" id="{B6562914-E4F6-AAA7-D3A1-FEA56B258A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974"/>
          <a:stretch/>
        </p:blipFill>
        <p:spPr>
          <a:xfrm>
            <a:off x="2997435" y="4161405"/>
            <a:ext cx="3043619" cy="2281237"/>
          </a:xfrm>
          <a:prstGeom prst="rect">
            <a:avLst/>
          </a:prstGeom>
        </p:spPr>
      </p:pic>
      <p:pic>
        <p:nvPicPr>
          <p:cNvPr id="19" name="그림 18" descr="스크린샷, 텍스트, 라인, 직사각형이(가) 표시된 사진&#10;&#10;자동 생성된 설명">
            <a:extLst>
              <a:ext uri="{FF2B5EF4-FFF2-40B4-BE49-F238E27FC236}">
                <a16:creationId xmlns:a16="http://schemas.microsoft.com/office/drawing/2014/main" id="{3582AAC0-2547-30FA-79F7-22082E37E7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" t="1974"/>
          <a:stretch/>
        </p:blipFill>
        <p:spPr>
          <a:xfrm>
            <a:off x="6058729" y="4179805"/>
            <a:ext cx="2965811" cy="2244435"/>
          </a:xfrm>
          <a:prstGeom prst="rect">
            <a:avLst/>
          </a:prstGeom>
        </p:spPr>
      </p:pic>
      <p:pic>
        <p:nvPicPr>
          <p:cNvPr id="11" name="그림 10" descr="스크린샷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45945E2F-6697-50CB-E1D9-224B876E28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/>
          <a:stretch/>
        </p:blipFill>
        <p:spPr>
          <a:xfrm>
            <a:off x="9038489" y="4143004"/>
            <a:ext cx="2965811" cy="2281236"/>
          </a:xfrm>
          <a:prstGeom prst="rect">
            <a:avLst/>
          </a:prstGeom>
        </p:spPr>
      </p:pic>
      <p:pic>
        <p:nvPicPr>
          <p:cNvPr id="9" name="그림 8" descr="스크린샷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8A5586D8-C47F-F24D-3443-29694F51D0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"/>
          <a:stretch/>
        </p:blipFill>
        <p:spPr>
          <a:xfrm>
            <a:off x="8966200" y="1685925"/>
            <a:ext cx="2839720" cy="2235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35A4F2-4F68-A3D2-4949-A7AF8124A2AD}"/>
              </a:ext>
            </a:extLst>
          </p:cNvPr>
          <p:cNvSpPr txBox="1"/>
          <p:nvPr/>
        </p:nvSpPr>
        <p:spPr>
          <a:xfrm>
            <a:off x="2859024" y="533554"/>
            <a:ext cx="68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실제 값과 예측 값의 분포와 오차 범위의 시각화</a:t>
            </a:r>
          </a:p>
        </p:txBody>
      </p:sp>
    </p:spTree>
    <p:extLst>
      <p:ext uri="{BB962C8B-B14F-4D97-AF65-F5344CB8AC3E}">
        <p14:creationId xmlns:p14="http://schemas.microsoft.com/office/powerpoint/2010/main" val="841312296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618</Words>
  <Application>Microsoft Office PowerPoint</Application>
  <PresentationFormat>와이드스크린</PresentationFormat>
  <Paragraphs>93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Söhne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박찬영 박찬영</cp:lastModifiedBy>
  <cp:revision>8</cp:revision>
  <dcterms:created xsi:type="dcterms:W3CDTF">2020-06-26T02:32:40Z</dcterms:created>
  <dcterms:modified xsi:type="dcterms:W3CDTF">2023-07-30T03:00:23Z</dcterms:modified>
</cp:coreProperties>
</file>